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8" d="100"/>
          <a:sy n="68" d="100"/>
        </p:scale>
        <p:origin x="-126" y="-9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91453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089294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631805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xmlns="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415704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608202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xmlns="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879402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xmlns="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785963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589378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080781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453709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5637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65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ransition spd="slow">
    <p:wipe/>
  </p:transition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5C5308E-A480-4C26-B147-B4152BF844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757" b="2288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07891EC-4501-44ED-A8C8-B11B6DB767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50000">
                <a:schemeClr val="tx1">
                  <a:alpha val="35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5F52A386-0A23-4A59-B897-491CDAE452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6" y="1322616"/>
            <a:ext cx="10905059" cy="265120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de-DE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Tiefenpsychologische Persönlichkeitstheorien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A8CAA1A2-7511-4C5E-AF84-850D7A17A3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6" y="4133135"/>
            <a:ext cx="10902016" cy="100876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de-DE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Rebecca, Elena, Katharina, Tobias, Fabio, Luca, Josua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34E5597F-CE67-4085-9548-E6A8036DA3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393881" y="4035362"/>
            <a:ext cx="5404237" cy="0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1835565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extLst>
              <a:ext uri="{FF2B5EF4-FFF2-40B4-BE49-F238E27FC236}">
                <a16:creationId xmlns:a16="http://schemas.microsoft.com/office/drawing/2014/main" xmlns="" id="{AF57CADC-7A5A-4F1D-853B-2490F4E50D6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757" b="2288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xmlns="" id="{F4986EC5-9913-42B6-A980-0D468576F93A}"/>
              </a:ext>
            </a:extLst>
          </p:cNvPr>
          <p:cNvSpPr txBox="1"/>
          <p:nvPr/>
        </p:nvSpPr>
        <p:spPr>
          <a:xfrm>
            <a:off x="1613717" y="2459504"/>
            <a:ext cx="895847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Danke für Eure Aufmerksamkeit!</a:t>
            </a:r>
            <a:endParaRPr lang="de-AT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521210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2B08ED0-26FA-4D7A-98CB-361D6C7AF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Gliederung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C85F2773-B6DD-499A-B345-9810E33AB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Allgemeines</a:t>
            </a:r>
          </a:p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Modell von Freud</a:t>
            </a:r>
          </a:p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Modell von Adler</a:t>
            </a:r>
          </a:p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Modell von Jung</a:t>
            </a:r>
          </a:p>
        </p:txBody>
      </p:sp>
      <p:pic>
        <p:nvPicPr>
          <p:cNvPr id="5" name="Grafik 4" descr="Ein Bild, das Text enthält.&#10;&#10;Automatisch generierte Beschreibung">
            <a:extLst>
              <a:ext uri="{FF2B5EF4-FFF2-40B4-BE49-F238E27FC236}">
                <a16:creationId xmlns:a16="http://schemas.microsoft.com/office/drawing/2014/main" xmlns="" id="{EC1228F5-5C36-4FEF-BC18-16A259D72B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929384"/>
            <a:ext cx="3571875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13659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A197134-ED08-49F9-A59F-D102C70E5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Allgemeines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0B6F47D7-5EAD-4073-8DD6-E11C9F961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„Persönlichkeits</a:t>
            </a:r>
            <a:r>
              <a:rPr lang="de-DE" sz="2400" dirty="0"/>
              <a:t>theorien, die unbewusste seelische Vorgänge für unser Erleben und Verhalten als zentral ansehen.“</a:t>
            </a:r>
          </a:p>
          <a:p>
            <a:r>
              <a:rPr lang="de-DE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Pioniere: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Sigmund Freud (Psychoanalyse), Alfred Adler (Individualpsychologie), Carl Gustav Jung (Analytische Psychologie)</a:t>
            </a:r>
          </a:p>
          <a:p>
            <a:r>
              <a:rPr lang="de-DE" sz="2400" u="sng" dirty="0"/>
              <a:t>Historische Einordnung:</a:t>
            </a:r>
            <a:r>
              <a:rPr lang="de-DE" sz="2400" dirty="0"/>
              <a:t> 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Freud: sprach von Psychoanalyse erstmals um 1896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sz="2000" dirty="0"/>
              <a:t>Adler: ab 1911 entwickelte Individualpsychologie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Jung: gründete etwa 1914 Analytische Psychologie</a:t>
            </a:r>
          </a:p>
        </p:txBody>
      </p:sp>
      <p:pic>
        <p:nvPicPr>
          <p:cNvPr id="5" name="Grafik 4" descr="Ein Bild, das Basketball, Spiel enthält.&#10;&#10;Automatisch generierte Beschreibung">
            <a:extLst>
              <a:ext uri="{FF2B5EF4-FFF2-40B4-BE49-F238E27FC236}">
                <a16:creationId xmlns:a16="http://schemas.microsoft.com/office/drawing/2014/main" xmlns="" id="{066CC6C4-DB11-45EC-9F24-427598CF71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917" y="3573048"/>
            <a:ext cx="4129883" cy="2919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164920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458353E-8D0F-43E3-91EC-56F866CE1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1022"/>
            <a:ext cx="10515600" cy="1325563"/>
          </a:xfrm>
        </p:spPr>
        <p:txBody>
          <a:bodyPr>
            <a:normAutofit/>
          </a:bodyPr>
          <a:lstStyle/>
          <a:p>
            <a:pPr algn="r"/>
            <a:r>
              <a:rPr lang="de-DE" dirty="0"/>
              <a:t>Sigmund Freud	   		  Psychoanalyse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A98C007C-BF69-4198-80DE-945F2859CD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Bewusstseinsstufen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3E094184-4C5F-490D-A34B-DB1A106E958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Unbewusstes</a:t>
            </a:r>
          </a:p>
          <a:p>
            <a:r>
              <a:rPr lang="de-DE" sz="2400" dirty="0"/>
              <a:t>Vorbewusstes</a:t>
            </a:r>
          </a:p>
          <a:p>
            <a:r>
              <a:rPr lang="de-DE" sz="2400" dirty="0"/>
              <a:t>Bewusstsein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7E9DF84E-A134-45DC-8B01-F34AF2B535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sz="2800" dirty="0"/>
              <a:t>Methoden zur Erforschung des Unbewussten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309ED731-B470-4C6E-8465-9D93094DC4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2926080"/>
            <a:ext cx="6112567" cy="3264408"/>
          </a:xfrm>
        </p:spPr>
        <p:txBody>
          <a:bodyPr>
            <a:normAutofit/>
          </a:bodyPr>
          <a:lstStyle/>
          <a:p>
            <a:r>
              <a:rPr lang="de-DE" sz="2400" dirty="0"/>
              <a:t>Traumdeutung: </a:t>
            </a:r>
            <a:r>
              <a:rPr lang="de-DE" sz="2000" dirty="0"/>
              <a:t>Träume haben verborgene Bedeutung </a:t>
            </a:r>
          </a:p>
          <a:p>
            <a:r>
              <a:rPr lang="de-DE" sz="2400" dirty="0"/>
              <a:t>Hypnose: </a:t>
            </a:r>
            <a:r>
              <a:rPr lang="de-DE" sz="2000" dirty="0"/>
              <a:t>Unbewusstes besonders gut sichtbar</a:t>
            </a:r>
          </a:p>
          <a:p>
            <a:r>
              <a:rPr lang="de-DE" sz="2400" dirty="0"/>
              <a:t>Deutung von Fehlleistungen: </a:t>
            </a:r>
            <a:r>
              <a:rPr lang="de-DE" sz="2000" dirty="0"/>
              <a:t>kann Verdrängtes 				    aufdecken</a:t>
            </a:r>
          </a:p>
          <a:p>
            <a:r>
              <a:rPr lang="de-DE" sz="2400" dirty="0"/>
              <a:t>Assoziieren: </a:t>
            </a:r>
            <a:r>
              <a:rPr lang="de-DE" sz="2000" dirty="0"/>
              <a:t>frei drauflos erzählen</a:t>
            </a:r>
          </a:p>
          <a:p>
            <a:endParaRPr lang="de-DE" sz="2400" dirty="0"/>
          </a:p>
        </p:txBody>
      </p:sp>
      <p:pic>
        <p:nvPicPr>
          <p:cNvPr id="1028" name="Picture 4" descr="Sigmund Freud - Wikipedia">
            <a:extLst>
              <a:ext uri="{FF2B5EF4-FFF2-40B4-BE49-F238E27FC236}">
                <a16:creationId xmlns:a16="http://schemas.microsoft.com/office/drawing/2014/main" xmlns="" id="{E9380C30-FD0C-4BB1-AD0E-63D01146C6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569" y="147483"/>
            <a:ext cx="1110012" cy="147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Grafik 7" descr="Ein Bild, das Text, Essen, Hemd enthält.&#10;&#10;Automatisch generierte Beschreibung">
            <a:extLst>
              <a:ext uri="{FF2B5EF4-FFF2-40B4-BE49-F238E27FC236}">
                <a16:creationId xmlns:a16="http://schemas.microsoft.com/office/drawing/2014/main" xmlns="" id="{5EC4903D-028C-48BF-AF5F-0D1C92F403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715" y="2762440"/>
            <a:ext cx="3067860" cy="3264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523008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5EB1072-9DAA-4451-8DEF-0466EF436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Sigmund Freud	   		  Psychoanalyse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3005D6BF-9DC9-4119-A810-682B8A2CEF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/>
              <a:t>Instanzen der Persönlichkeit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F1E8EAA8-4A53-464D-B48E-BAEB2E41534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de-DE" sz="2400" dirty="0"/>
              <a:t>Es</a:t>
            </a:r>
          </a:p>
          <a:p>
            <a:pPr>
              <a:lnSpc>
                <a:spcPct val="100000"/>
              </a:lnSpc>
              <a:buFont typeface="Symbol" panose="05050102010706020507" pitchFamily="18" charset="2"/>
              <a:buChar char="-"/>
            </a:pPr>
            <a:r>
              <a:rPr lang="de-DE" sz="1800" dirty="0"/>
              <a:t>unbewusste und verdrängte Triebe</a:t>
            </a:r>
            <a:endParaRPr lang="de-DE" sz="2400" dirty="0"/>
          </a:p>
          <a:p>
            <a:pPr>
              <a:lnSpc>
                <a:spcPct val="100000"/>
              </a:lnSpc>
            </a:pPr>
            <a:r>
              <a:rPr lang="de-DE" sz="2400" dirty="0"/>
              <a:t>Ich</a:t>
            </a:r>
          </a:p>
          <a:p>
            <a:pPr>
              <a:lnSpc>
                <a:spcPct val="100000"/>
              </a:lnSpc>
              <a:buFont typeface="Symbol" panose="05050102010706020507" pitchFamily="18" charset="2"/>
              <a:buChar char="-"/>
            </a:pPr>
            <a:r>
              <a:rPr lang="de-DE" sz="1800" dirty="0"/>
              <a:t>Sitz der Vernunft</a:t>
            </a:r>
          </a:p>
          <a:p>
            <a:pPr>
              <a:lnSpc>
                <a:spcPct val="100000"/>
              </a:lnSpc>
            </a:pPr>
            <a:r>
              <a:rPr lang="de-DE" sz="2400" dirty="0"/>
              <a:t>Über-Ich</a:t>
            </a:r>
          </a:p>
          <a:p>
            <a:pPr>
              <a:lnSpc>
                <a:spcPct val="100000"/>
              </a:lnSpc>
              <a:buFont typeface="Symbol" panose="05050102010706020507" pitchFamily="18" charset="2"/>
              <a:buChar char="-"/>
            </a:pPr>
            <a:r>
              <a:rPr lang="de-DE" sz="1800" dirty="0"/>
              <a:t>moralische Instanz</a:t>
            </a:r>
          </a:p>
          <a:p>
            <a:pPr marL="0" indent="0">
              <a:buNone/>
            </a:pPr>
            <a:endParaRPr lang="de-DE" sz="2400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DF70164F-E434-43CB-838B-225BA1F6BA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4538" y="1939895"/>
            <a:ext cx="5183188" cy="823912"/>
          </a:xfrm>
        </p:spPr>
        <p:txBody>
          <a:bodyPr>
            <a:normAutofit fontScale="70000" lnSpcReduction="20000"/>
          </a:bodyPr>
          <a:lstStyle/>
          <a:p>
            <a:r>
              <a:rPr lang="de-DE" dirty="0"/>
              <a:t>Psychosexuelle Entwicklungsphasen</a:t>
            </a:r>
          </a:p>
        </p:txBody>
      </p:sp>
      <p:pic>
        <p:nvPicPr>
          <p:cNvPr id="8" name="Inhaltsplatzhalter 7" descr="Ein Bild, das Text enthält.&#10;&#10;Automatisch generierte Beschreibung">
            <a:extLst>
              <a:ext uri="{FF2B5EF4-FFF2-40B4-BE49-F238E27FC236}">
                <a16:creationId xmlns:a16="http://schemas.microsoft.com/office/drawing/2014/main" xmlns="" id="{EBF2092D-C3AD-4C54-ABA4-85BD1AC0564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459" y="2762440"/>
            <a:ext cx="1807243" cy="3158370"/>
          </a:xfr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xmlns="" id="{306D62F9-B914-4D43-830C-209BFE24B8F1}"/>
              </a:ext>
            </a:extLst>
          </p:cNvPr>
          <p:cNvSpPr txBox="1"/>
          <p:nvPr/>
        </p:nvSpPr>
        <p:spPr>
          <a:xfrm>
            <a:off x="6334538" y="2762440"/>
            <a:ext cx="5751443" cy="4027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Orale Phase (0-1 Jahr)</a:t>
            </a:r>
          </a:p>
          <a:p>
            <a:pPr marL="1257300" lvl="2" indent="-342900">
              <a:buFont typeface="Symbol" panose="05050102010706020507" pitchFamily="18" charset="2"/>
              <a:buChar char="-"/>
            </a:pP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saugen, beißen, kauen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Anale Phase (2-3 Jahre)</a:t>
            </a:r>
          </a:p>
          <a:p>
            <a:pPr marL="1257300" lvl="2" indent="-342900">
              <a:buFont typeface="Symbol" panose="05050102010706020507" pitchFamily="18" charset="2"/>
              <a:buChar char="-"/>
            </a:pP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Abbau von Spannung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Phallische Phase (4-5 Jahre)</a:t>
            </a:r>
          </a:p>
          <a:p>
            <a:pPr marL="1257300" lvl="2" indent="-342900">
              <a:buFont typeface="Symbol" panose="05050102010706020507" pitchFamily="18" charset="2"/>
              <a:buChar char="-"/>
            </a:pP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Ödipuskomplex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Latenzperiode (6-12 Jahre)</a:t>
            </a:r>
          </a:p>
          <a:p>
            <a:pPr marL="1257300" lvl="2" indent="-342900">
              <a:buFont typeface="Symbol" panose="05050102010706020507" pitchFamily="18" charset="2"/>
              <a:buChar char="-"/>
            </a:pP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Erwerb kognitiver u. sozialer Fähigkeiten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Genitale Phase (13-18 Jahre)</a:t>
            </a:r>
          </a:p>
          <a:p>
            <a:pPr marL="1257300" lvl="2" indent="-342900">
              <a:buFont typeface="Symbol" panose="05050102010706020507" pitchFamily="18" charset="2"/>
              <a:buChar char="-"/>
            </a:pP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reife Sexualität</a:t>
            </a:r>
          </a:p>
          <a:p>
            <a:pPr marL="1257300" lvl="2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4" descr="Sigmund Freud - Wikipedia">
            <a:extLst>
              <a:ext uri="{FF2B5EF4-FFF2-40B4-BE49-F238E27FC236}">
                <a16:creationId xmlns:a16="http://schemas.microsoft.com/office/drawing/2014/main" xmlns="" id="{CD12C9CC-A90D-4C88-9D08-7C33D91AE5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569" y="147483"/>
            <a:ext cx="1110012" cy="147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350898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AFA9F5D-9D1D-4DBD-9122-90DF0A96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Sigmund Freud	   		  Psychoanalyse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B2C94935-E577-4C18-AC82-8984356E48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3300" dirty="0"/>
              <a:t>Abwehrmechanismen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AC204CD7-C930-4738-B231-40F98E92AB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de-DE" sz="3300" dirty="0"/>
              <a:t>Würdigung und Kritik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23435B9D-9F57-434B-A290-52C694794D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85604"/>
            <a:ext cx="5183188" cy="3877892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de-DE" sz="2000" dirty="0"/>
              <a:t>Würdigung</a:t>
            </a:r>
          </a:p>
          <a:p>
            <a:pPr lvl="1">
              <a:lnSpc>
                <a:spcPct val="100000"/>
              </a:lnSpc>
              <a:buFont typeface="Symbol" panose="05050102010706020507" pitchFamily="18" charset="2"/>
              <a:buChar char="-"/>
            </a:pPr>
            <a:r>
              <a:rPr lang="de-DE" sz="1800" dirty="0"/>
              <a:t>bedeutender Beitrag zur Psychologie</a:t>
            </a:r>
          </a:p>
          <a:p>
            <a:pPr lvl="1">
              <a:lnSpc>
                <a:spcPct val="100000"/>
              </a:lnSpc>
              <a:buFont typeface="Symbol" panose="05050102010706020507" pitchFamily="18" charset="2"/>
              <a:buChar char="-"/>
            </a:pPr>
            <a:r>
              <a:rPr lang="de-DE" sz="1800" dirty="0"/>
              <a:t>Entdeckung des Unbewussten</a:t>
            </a:r>
          </a:p>
          <a:p>
            <a:pPr lvl="1">
              <a:lnSpc>
                <a:spcPct val="100000"/>
              </a:lnSpc>
              <a:buFont typeface="Symbol" panose="05050102010706020507" pitchFamily="18" charset="2"/>
              <a:buChar char="-"/>
            </a:pPr>
            <a:r>
              <a:rPr lang="de-DE" sz="1800" dirty="0"/>
              <a:t>Kindheitserfahrungen, Träume, Sexualität</a:t>
            </a:r>
          </a:p>
          <a:p>
            <a:pPr lvl="1">
              <a:lnSpc>
                <a:spcPct val="100000"/>
              </a:lnSpc>
              <a:buFont typeface="Symbol" panose="05050102010706020507" pitchFamily="18" charset="2"/>
              <a:buChar char="-"/>
            </a:pPr>
            <a:r>
              <a:rPr lang="de-DE" sz="1800" dirty="0"/>
              <a:t>einige Punkte durch Hirnforschung bestätigt</a:t>
            </a:r>
          </a:p>
          <a:p>
            <a:pPr lvl="1">
              <a:lnSpc>
                <a:spcPct val="100000"/>
              </a:lnSpc>
              <a:buFont typeface="Symbol" panose="05050102010706020507" pitchFamily="18" charset="2"/>
              <a:buChar char="-"/>
            </a:pPr>
            <a:r>
              <a:rPr lang="de-DE" sz="1800" dirty="0"/>
              <a:t>Karl Popper: „</a:t>
            </a:r>
            <a:r>
              <a:rPr lang="de-DE" sz="1600" dirty="0"/>
              <a:t>Es gibt kein menschliches Verhalten, das sich nicht mit Psychoanalyse erklären lässt“</a:t>
            </a:r>
          </a:p>
          <a:p>
            <a:pPr>
              <a:lnSpc>
                <a:spcPct val="100000"/>
              </a:lnSpc>
            </a:pPr>
            <a:r>
              <a:rPr lang="de-DE" sz="2000" dirty="0"/>
              <a:t>Kritik</a:t>
            </a:r>
          </a:p>
          <a:p>
            <a:pPr lvl="1">
              <a:lnSpc>
                <a:spcPct val="100000"/>
              </a:lnSpc>
              <a:buFont typeface="Symbol" panose="05050102010706020507" pitchFamily="18" charset="2"/>
              <a:buChar char="-"/>
            </a:pPr>
            <a:r>
              <a:rPr lang="de-DE" sz="1800" dirty="0"/>
              <a:t>mangelnde wissenschaftliche Evidenz</a:t>
            </a:r>
          </a:p>
          <a:p>
            <a:pPr lvl="1">
              <a:lnSpc>
                <a:spcPct val="100000"/>
              </a:lnSpc>
              <a:buFont typeface="Symbol" panose="05050102010706020507" pitchFamily="18" charset="2"/>
              <a:buChar char="-"/>
            </a:pPr>
            <a:r>
              <a:rPr lang="de-DE" sz="1800" dirty="0"/>
              <a:t>Ödipuskomplex, Penisneid, Kastrationsangst</a:t>
            </a:r>
          </a:p>
          <a:p>
            <a:pPr lvl="1">
              <a:lnSpc>
                <a:spcPct val="100000"/>
              </a:lnSpc>
              <a:buFont typeface="Symbol" panose="05050102010706020507" pitchFamily="18" charset="2"/>
              <a:buChar char="-"/>
            </a:pPr>
            <a:r>
              <a:rPr lang="de-DE" sz="1800" dirty="0"/>
              <a:t>Objektbeziehungstheorie, Traum</a:t>
            </a:r>
          </a:p>
          <a:p>
            <a:pPr lvl="1">
              <a:lnSpc>
                <a:spcPct val="100000"/>
              </a:lnSpc>
              <a:buFont typeface="Symbol" panose="05050102010706020507" pitchFamily="18" charset="2"/>
              <a:buChar char="-"/>
            </a:pPr>
            <a:endParaRPr lang="de-DE" sz="1800" dirty="0"/>
          </a:p>
          <a:p>
            <a:pPr lvl="1">
              <a:buFont typeface="Symbol" panose="05050102010706020507" pitchFamily="18" charset="2"/>
              <a:buChar char="-"/>
            </a:pPr>
            <a:endParaRPr lang="de-DE" sz="180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6311A800-86C2-4970-9DE6-17DF4EC62D23}"/>
              </a:ext>
            </a:extLst>
          </p:cNvPr>
          <p:cNvSpPr txBox="1"/>
          <p:nvPr/>
        </p:nvSpPr>
        <p:spPr>
          <a:xfrm>
            <a:off x="3223152" y="2525900"/>
            <a:ext cx="221941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Rationalisierung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Kompensation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Konversion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Humor</a:t>
            </a:r>
          </a:p>
          <a:p>
            <a:endParaRPr lang="de-DE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xmlns="" id="{2449CEC8-B8B6-423A-AB4E-562D8E47FF16}"/>
              </a:ext>
            </a:extLst>
          </p:cNvPr>
          <p:cNvSpPr txBox="1"/>
          <p:nvPr/>
        </p:nvSpPr>
        <p:spPr>
          <a:xfrm>
            <a:off x="836612" y="2922900"/>
            <a:ext cx="2314962" cy="2806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Verdrängung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Identifikation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Regression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Reaktionsbildung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Substitution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Sublimierung</a:t>
            </a:r>
          </a:p>
        </p:txBody>
      </p:sp>
      <p:pic>
        <p:nvPicPr>
          <p:cNvPr id="11" name="Picture 4" descr="Sigmund Freud - Wikipedia">
            <a:extLst>
              <a:ext uri="{FF2B5EF4-FFF2-40B4-BE49-F238E27FC236}">
                <a16:creationId xmlns:a16="http://schemas.microsoft.com/office/drawing/2014/main" xmlns="" id="{4B0619E9-13FE-4CBF-BE0E-7FCD85E2D7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569" y="147483"/>
            <a:ext cx="1110012" cy="147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5373048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B8A6693-43D6-4488-B9B0-AE5AD283C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de-AT" dirty="0"/>
              <a:t>Alfred Adler           Individualpsychologie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C08AD9F6-4C07-41C4-A04C-FF1CC69C89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AT" sz="3300" dirty="0"/>
              <a:t>Übersicht</a:t>
            </a:r>
          </a:p>
        </p:txBody>
      </p:sp>
      <p:pic>
        <p:nvPicPr>
          <p:cNvPr id="14" name="Inhaltsplatzhalter 13" descr="Ein Bild, das Mann, Person, Anzug, Kleidung enthält.&#10;&#10;Automatisch generierte Beschreibung">
            <a:extLst>
              <a:ext uri="{FF2B5EF4-FFF2-40B4-BE49-F238E27FC236}">
                <a16:creationId xmlns:a16="http://schemas.microsoft.com/office/drawing/2014/main" xmlns="" id="{829D34C2-75B3-4C53-B0DF-FEAC16347CE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595" y="117285"/>
            <a:ext cx="1112206" cy="1510921"/>
          </a:xfrm>
        </p:spPr>
      </p:pic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F2881E2C-EFFD-4F25-A476-BB02E5FB8B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de-AT" sz="3300" dirty="0"/>
              <a:t>Kompensation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3F37EAB4-4CDB-44C2-A75C-68FC8DB4C9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926079"/>
            <a:ext cx="5794513" cy="3739763"/>
          </a:xfrm>
        </p:spPr>
        <p:txBody>
          <a:bodyPr>
            <a:normAutofit/>
          </a:bodyPr>
          <a:lstStyle/>
          <a:p>
            <a:r>
              <a:rPr lang="de-AT" sz="2000" dirty="0"/>
              <a:t>Organminderwertigkeit überwinden</a:t>
            </a:r>
          </a:p>
          <a:p>
            <a:r>
              <a:rPr lang="de-AT" sz="2000" dirty="0"/>
              <a:t>Neurosen</a:t>
            </a:r>
          </a:p>
          <a:p>
            <a:r>
              <a:rPr lang="de-AT" sz="2000" dirty="0"/>
              <a:t>Kompensation</a:t>
            </a:r>
            <a:r>
              <a:rPr lang="de-AT" sz="2200" dirty="0"/>
              <a:t> = </a:t>
            </a:r>
            <a:r>
              <a:rPr lang="de-AT" sz="2000" dirty="0"/>
              <a:t>Bemühen, eigene Schwächen durch Anstrengungen auszugleichen</a:t>
            </a:r>
          </a:p>
          <a:p>
            <a:pPr>
              <a:lnSpc>
                <a:spcPct val="100000"/>
              </a:lnSpc>
            </a:pPr>
            <a:r>
              <a:rPr lang="de-AT" sz="2000" dirty="0"/>
              <a:t>Zwei Formen:</a:t>
            </a:r>
          </a:p>
          <a:p>
            <a:pPr lvl="1">
              <a:lnSpc>
                <a:spcPct val="100000"/>
              </a:lnSpc>
              <a:buFont typeface="Symbol" panose="05050102010706020507" pitchFamily="18" charset="2"/>
              <a:buChar char="-"/>
            </a:pPr>
            <a:r>
              <a:rPr lang="de-AT" sz="2000" dirty="0"/>
              <a:t>Geglückte Kompensation</a:t>
            </a:r>
            <a:r>
              <a:rPr lang="de-AT" sz="1800" dirty="0"/>
              <a:t>: </a:t>
            </a:r>
            <a:r>
              <a:rPr lang="de-AT" sz="1900" dirty="0"/>
              <a:t>intensives Üben</a:t>
            </a:r>
          </a:p>
          <a:p>
            <a:pPr lvl="1">
              <a:lnSpc>
                <a:spcPct val="100000"/>
              </a:lnSpc>
              <a:buFont typeface="Symbol" panose="05050102010706020507" pitchFamily="18" charset="2"/>
              <a:buChar char="-"/>
            </a:pPr>
            <a:r>
              <a:rPr lang="de-AT" sz="2000" dirty="0"/>
              <a:t>Missglückte, neurotische Kompensation: 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de-AT" sz="1800" dirty="0"/>
              <a:t>	</a:t>
            </a:r>
            <a:r>
              <a:rPr lang="de-AT" sz="1900" dirty="0"/>
              <a:t>übertriebenes Geltungs- und Machtstreben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xmlns="" id="{070BB31D-C105-4B18-9045-90693E536131}"/>
              </a:ext>
            </a:extLst>
          </p:cNvPr>
          <p:cNvSpPr txBox="1"/>
          <p:nvPr/>
        </p:nvSpPr>
        <p:spPr>
          <a:xfrm>
            <a:off x="836612" y="2938959"/>
            <a:ext cx="4691269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Mensch als Einheit von Körper, Geist und Seele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Gemeinschaftsgefühl wichtig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schöpferische Kraft – Lebensziel – Lebensstil = Persönlichkeit – Lebensplan, Leitlinien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xmlns="" id="{063383E9-2310-4F15-9D5E-ADD13EC497CE}"/>
              </a:ext>
            </a:extLst>
          </p:cNvPr>
          <p:cNvSpPr txBox="1"/>
          <p:nvPr/>
        </p:nvSpPr>
        <p:spPr>
          <a:xfrm>
            <a:off x="2106269" y="5264448"/>
            <a:ext cx="3913533" cy="1354217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A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Das „Minderwertigkeitsgefühl“ bedarf der „Kompensation“ durch Hinwendung zur Gemeinschaft.</a:t>
            </a:r>
          </a:p>
          <a:p>
            <a:pPr algn="ctr"/>
            <a:r>
              <a:rPr lang="de-A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Alfred Adler</a:t>
            </a:r>
          </a:p>
        </p:txBody>
      </p:sp>
    </p:spTree>
    <p:extLst>
      <p:ext uri="{BB962C8B-B14F-4D97-AF65-F5344CB8AC3E}">
        <p14:creationId xmlns:p14="http://schemas.microsoft.com/office/powerpoint/2010/main" val="1879446084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E2AF954-3423-408E-AACC-C95F03DC2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de-AT" sz="4400" dirty="0"/>
              <a:t>Carl Gustav Jung          </a:t>
            </a:r>
            <a:r>
              <a:rPr lang="de-AT" sz="4000" dirty="0"/>
              <a:t>Analytische Psychologie</a:t>
            </a:r>
            <a:endParaRPr lang="de-AT" sz="4400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A2CBA656-65F7-4342-8859-E82A37B4E4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AT" sz="3300" dirty="0"/>
              <a:t>Übersicht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0341FB90-699E-47EE-A27B-3A51C9DA0CE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de-AT" sz="2200" dirty="0"/>
              <a:t>Libido = Lebensenergie</a:t>
            </a:r>
          </a:p>
          <a:p>
            <a:pPr>
              <a:lnSpc>
                <a:spcPct val="100000"/>
              </a:lnSpc>
            </a:pPr>
            <a:r>
              <a:rPr lang="de-AT" sz="2200" dirty="0"/>
              <a:t>Selbst = psychische Ganzheit</a:t>
            </a:r>
          </a:p>
          <a:p>
            <a:pPr>
              <a:lnSpc>
                <a:spcPct val="100000"/>
              </a:lnSpc>
            </a:pPr>
            <a:r>
              <a:rPr lang="de-AT" sz="2200" dirty="0"/>
              <a:t>Individuation = „Ganzwerden“ = Ziel</a:t>
            </a:r>
          </a:p>
          <a:p>
            <a:pPr>
              <a:lnSpc>
                <a:spcPct val="100000"/>
              </a:lnSpc>
            </a:pPr>
            <a:endParaRPr lang="de-AT" sz="2200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7BC368F8-C71F-4736-A550-5BB83A857A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de-AT" sz="3300" dirty="0"/>
              <a:t>Anteile der Persönlichkeit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A3ACB7A8-CC31-4CA1-ADF9-D7B22587C2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448216"/>
          </a:xfrm>
        </p:spPr>
        <p:txBody>
          <a:bodyPr>
            <a:normAutofit/>
          </a:bodyPr>
          <a:lstStyle/>
          <a:p>
            <a:r>
              <a:rPr lang="de-AT" sz="2200" dirty="0"/>
              <a:t>Bewusstes: persönliche Identität</a:t>
            </a:r>
          </a:p>
          <a:p>
            <a:pPr>
              <a:lnSpc>
                <a:spcPct val="100000"/>
              </a:lnSpc>
            </a:pPr>
            <a:r>
              <a:rPr lang="de-AT" sz="2200" dirty="0"/>
              <a:t>Persönlich Unbewusstes</a:t>
            </a:r>
          </a:p>
          <a:p>
            <a:pPr lvl="1">
              <a:lnSpc>
                <a:spcPct val="100000"/>
              </a:lnSpc>
              <a:buFont typeface="Symbol" panose="05050102010706020507" pitchFamily="18" charset="2"/>
              <a:buChar char="-"/>
            </a:pPr>
            <a:r>
              <a:rPr lang="de-AT" sz="1800" dirty="0"/>
              <a:t>ungelöste seelische Anliegen verdrängt</a:t>
            </a:r>
          </a:p>
          <a:p>
            <a:pPr lvl="1">
              <a:lnSpc>
                <a:spcPct val="100000"/>
              </a:lnSpc>
              <a:buFont typeface="Symbol" panose="05050102010706020507" pitchFamily="18" charset="2"/>
              <a:buChar char="-"/>
            </a:pPr>
            <a:r>
              <a:rPr lang="de-AT" sz="1800" dirty="0"/>
              <a:t>Komplexe</a:t>
            </a:r>
          </a:p>
          <a:p>
            <a:pPr lvl="1">
              <a:lnSpc>
                <a:spcPct val="100000"/>
              </a:lnSpc>
              <a:buFont typeface="Symbol" panose="05050102010706020507" pitchFamily="18" charset="2"/>
              <a:buChar char="-"/>
            </a:pPr>
            <a:r>
              <a:rPr lang="de-AT" sz="1800" dirty="0"/>
              <a:t>Schatten </a:t>
            </a:r>
          </a:p>
          <a:p>
            <a:pPr lvl="1">
              <a:lnSpc>
                <a:spcPct val="100000"/>
              </a:lnSpc>
              <a:buFont typeface="Symbol" panose="05050102010706020507" pitchFamily="18" charset="2"/>
              <a:buChar char="-"/>
            </a:pPr>
            <a:r>
              <a:rPr lang="de-AT" sz="1800" dirty="0"/>
              <a:t>Persona („soziale Fassade“)</a:t>
            </a:r>
          </a:p>
          <a:p>
            <a:pPr>
              <a:lnSpc>
                <a:spcPct val="100000"/>
              </a:lnSpc>
            </a:pPr>
            <a:r>
              <a:rPr lang="de-AT" sz="2200" dirty="0"/>
              <a:t>Kollektiv Unbewusstes</a:t>
            </a:r>
          </a:p>
          <a:p>
            <a:pPr lvl="1">
              <a:lnSpc>
                <a:spcPct val="100000"/>
              </a:lnSpc>
              <a:buFont typeface="Symbol" panose="05050102010706020507" pitchFamily="18" charset="2"/>
              <a:buChar char="-"/>
            </a:pPr>
            <a:r>
              <a:rPr lang="de-AT" sz="1800" dirty="0"/>
              <a:t>Gesamtheit aller Archetypen</a:t>
            </a:r>
          </a:p>
          <a:p>
            <a:pPr lvl="1">
              <a:lnSpc>
                <a:spcPct val="100000"/>
              </a:lnSpc>
              <a:buFont typeface="Symbol" panose="05050102010706020507" pitchFamily="18" charset="2"/>
              <a:buChar char="-"/>
            </a:pPr>
            <a:r>
              <a:rPr lang="de-AT" sz="1800" dirty="0"/>
              <a:t>Animus und Anima</a:t>
            </a:r>
          </a:p>
          <a:p>
            <a:endParaRPr lang="de-AT" sz="2200" dirty="0"/>
          </a:p>
        </p:txBody>
      </p:sp>
      <p:pic>
        <p:nvPicPr>
          <p:cNvPr id="10" name="Grafik 9" descr="Ein Bild, das Person, Mann, älter, drinnen enthält.&#10;&#10;Automatisch generierte Beschreibung">
            <a:extLst>
              <a:ext uri="{FF2B5EF4-FFF2-40B4-BE49-F238E27FC236}">
                <a16:creationId xmlns:a16="http://schemas.microsoft.com/office/drawing/2014/main" xmlns="" id="{35CFE3D6-4B71-4176-A0ED-A70AB614D5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5115" y="117285"/>
            <a:ext cx="1170885" cy="1532897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xmlns="" id="{67B01695-7EF2-4F1C-B9FE-1EB790511D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047" y="4558284"/>
            <a:ext cx="2743200" cy="200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605004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108AFE7-BAEE-4407-B546-C9566F68C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365125"/>
            <a:ext cx="10636595" cy="1325563"/>
          </a:xfrm>
        </p:spPr>
        <p:txBody>
          <a:bodyPr>
            <a:noAutofit/>
          </a:bodyPr>
          <a:lstStyle/>
          <a:p>
            <a:r>
              <a:rPr lang="de-AT" sz="4400" dirty="0"/>
              <a:t>Carl Gustav Jung          </a:t>
            </a:r>
            <a:r>
              <a:rPr lang="de-AT" sz="4000" dirty="0"/>
              <a:t>Analytische Psychologie</a:t>
            </a:r>
            <a:endParaRPr lang="de-AT" sz="4400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ABB81D59-8C44-46B9-99CB-9C176A9363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AT" sz="3300" dirty="0"/>
              <a:t>Traum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AC77AE72-0CC7-4C1E-9C7F-9F2D7D32A48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de-AT" sz="2200" dirty="0"/>
              <a:t>Funktion des Wegweisers</a:t>
            </a:r>
          </a:p>
          <a:p>
            <a:r>
              <a:rPr lang="de-AT" sz="2200" dirty="0"/>
              <a:t>repräsentiert innere Wirklichkeit</a:t>
            </a:r>
          </a:p>
          <a:p>
            <a:r>
              <a:rPr lang="de-AT" sz="2200" dirty="0"/>
              <a:t>Ziel: </a:t>
            </a:r>
            <a:r>
              <a:rPr lang="de-AT" sz="2000" dirty="0"/>
              <a:t>gegensätzliche Persönlichkeitsmerkmale aufzeigen und Integration in Gesamtpersönlichkeit</a:t>
            </a:r>
          </a:p>
          <a:p>
            <a:endParaRPr lang="de-AT" sz="2000" dirty="0"/>
          </a:p>
          <a:p>
            <a:endParaRPr lang="de-AT" sz="2200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E120AB2C-3394-47DB-A179-400DA1338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4427" y="2870421"/>
            <a:ext cx="5183188" cy="3264408"/>
          </a:xfrm>
        </p:spPr>
        <p:txBody>
          <a:bodyPr>
            <a:normAutofit/>
          </a:bodyPr>
          <a:lstStyle/>
          <a:p>
            <a:r>
              <a:rPr lang="de-AT" sz="2200" dirty="0"/>
              <a:t>Zwei Ebenen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sz="2000" dirty="0"/>
              <a:t>Objektstufiges Träumen</a:t>
            </a:r>
          </a:p>
          <a:p>
            <a:pPr marL="914400" lvl="2" indent="0">
              <a:buNone/>
            </a:pPr>
            <a:r>
              <a:rPr lang="de-AT" sz="1800" dirty="0"/>
              <a:t>Personen Bekannte oder Verwandte</a:t>
            </a:r>
          </a:p>
          <a:p>
            <a:pPr marL="914400" lvl="2" indent="0">
              <a:buNone/>
            </a:pPr>
            <a:endParaRPr lang="de-AT" sz="1800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AT" sz="2000" dirty="0"/>
              <a:t>Subjektstufiges Träumen</a:t>
            </a:r>
          </a:p>
          <a:p>
            <a:pPr marL="914400" lvl="2" indent="0">
              <a:buNone/>
            </a:pPr>
            <a:r>
              <a:rPr lang="de-AT" sz="1800" dirty="0"/>
              <a:t>Personen unbekannt</a:t>
            </a:r>
          </a:p>
        </p:txBody>
      </p:sp>
      <p:pic>
        <p:nvPicPr>
          <p:cNvPr id="7" name="Grafik 6" descr="Ein Bild, das Person, Mann, älter, drinnen enthält.&#10;&#10;Automatisch generierte Beschreibung">
            <a:extLst>
              <a:ext uri="{FF2B5EF4-FFF2-40B4-BE49-F238E27FC236}">
                <a16:creationId xmlns:a16="http://schemas.microsoft.com/office/drawing/2014/main" xmlns="" id="{76AD0C62-6D09-4148-92A5-8CEA103BED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5115" y="117285"/>
            <a:ext cx="1170885" cy="1532897"/>
          </a:xfrm>
          <a:prstGeom prst="rect">
            <a:avLst/>
          </a:prstGeom>
        </p:spPr>
      </p:pic>
      <p:pic>
        <p:nvPicPr>
          <p:cNvPr id="9" name="Grafik 8" descr="Ein Bild, das Rad enthält.&#10;&#10;Automatisch generierte Beschreibung">
            <a:extLst>
              <a:ext uri="{FF2B5EF4-FFF2-40B4-BE49-F238E27FC236}">
                <a16:creationId xmlns:a16="http://schemas.microsoft.com/office/drawing/2014/main" xmlns="" id="{DE974270-F3AF-42C5-B20A-8C98952267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731" y="4558284"/>
            <a:ext cx="2219739" cy="2219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225360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SketchyVTI">
  <a:themeElements>
    <a:clrScheme name="AnalogousFromDarkSeedLeftStep">
      <a:dk1>
        <a:srgbClr val="000000"/>
      </a:dk1>
      <a:lt1>
        <a:srgbClr val="FFFFFF"/>
      </a:lt1>
      <a:dk2>
        <a:srgbClr val="412C24"/>
      </a:dk2>
      <a:lt2>
        <a:srgbClr val="E3E2E8"/>
      </a:lt2>
      <a:accent1>
        <a:srgbClr val="9BA842"/>
      </a:accent1>
      <a:accent2>
        <a:srgbClr val="B18E3B"/>
      </a:accent2>
      <a:accent3>
        <a:srgbClr val="C36F4D"/>
      </a:accent3>
      <a:accent4>
        <a:srgbClr val="B13B4A"/>
      </a:accent4>
      <a:accent5>
        <a:srgbClr val="C34D8D"/>
      </a:accent5>
      <a:accent6>
        <a:srgbClr val="B13BAD"/>
      </a:accent6>
      <a:hlink>
        <a:srgbClr val="C5517D"/>
      </a:hlink>
      <a:folHlink>
        <a:srgbClr val="7F7F7F"/>
      </a:folHlink>
    </a:clrScheme>
    <a:fontScheme name="Sketchy_SerifHand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403</Words>
  <Application>Microsoft Office PowerPoint</Application>
  <PresentationFormat>Benutzerdefiniert</PresentationFormat>
  <Paragraphs>110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SketchyVTI</vt:lpstr>
      <vt:lpstr>Tiefenpsychologische Persönlichkeitstheorien</vt:lpstr>
      <vt:lpstr>Gliederung</vt:lpstr>
      <vt:lpstr>Allgemeines</vt:lpstr>
      <vt:lpstr>Sigmund Freud        Psychoanalyse</vt:lpstr>
      <vt:lpstr>Sigmund Freud        Psychoanalyse</vt:lpstr>
      <vt:lpstr>Sigmund Freud        Psychoanalyse</vt:lpstr>
      <vt:lpstr>Alfred Adler           Individualpsychologie</vt:lpstr>
      <vt:lpstr>Carl Gustav Jung          Analytische Psychologie</vt:lpstr>
      <vt:lpstr>Carl Gustav Jung          Analytische Psychologie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Tiefenpsychologische Persönlichkeitstheorien</dc:title>
  <dc:creator>Rebecca</dc:creator>
  <cp:lastModifiedBy>BIX</cp:lastModifiedBy>
  <cp:revision>8</cp:revision>
  <dcterms:created xsi:type="dcterms:W3CDTF">2020-05-12T15:31:47Z</dcterms:created>
  <dcterms:modified xsi:type="dcterms:W3CDTF">2020-05-13T20:58:01Z</dcterms:modified>
</cp:coreProperties>
</file>